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3"/>
    <p:sldId id="860" r:id="rId4"/>
    <p:sldId id="861" r:id="rId5"/>
    <p:sldId id="862" r:id="rId6"/>
    <p:sldId id="863" r:id="rId7"/>
    <p:sldId id="864" r:id="rId8"/>
    <p:sldId id="865" r:id="rId9"/>
    <p:sldId id="866" r:id="rId10"/>
    <p:sldId id="867" r:id="rId11"/>
    <p:sldId id="868" r:id="rId12"/>
    <p:sldId id="869" r:id="rId13"/>
    <p:sldId id="870" r:id="rId14"/>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52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492896"/>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第五部分　热点原创篇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2559" y="270892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根据第四段中的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practising</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good habits such as drinking tea as well as reading ancient books”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可知，此处应用连接词表示并列</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 well as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同义。故填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34567" y="1052736"/>
          <a:ext cx="11521280" cy="1645920"/>
        </p:xfrm>
        <a:graphic>
          <a:graphicData uri="http://schemas.openxmlformats.org/drawingml/2006/table">
            <a:tbl>
              <a:tblPr firstRow="1" firstCol="1" bandRow="1"/>
              <a:tblGrid>
                <a:gridCol w="2880320"/>
                <a:gridCol w="8640960"/>
              </a:tblGrid>
              <a:tr h="0">
                <a:tc>
                  <a:txBody>
                    <a:bodyPr/>
                    <a:lstStyle/>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 changes has</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happened to him</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 lives a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peaceful life.</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drinking tea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reading ancient books.</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 offers his family some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about staying fit.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矩形 3"/>
          <p:cNvSpPr/>
          <p:nvPr/>
        </p:nvSpPr>
        <p:spPr>
          <a:xfrm>
            <a:off x="6911510" y="1659718"/>
            <a:ext cx="758541" cy="461665"/>
          </a:xfrm>
          <a:prstGeom prst="rect">
            <a:avLst/>
          </a:prstGeom>
        </p:spPr>
        <p:txBody>
          <a:bodyPr wrap="none">
            <a:spAutoFit/>
          </a:bodyPr>
          <a:lstStyle/>
          <a:p>
            <a:r>
              <a:rPr lang="zh-CN" altLang="zh-CN" sz="2400" dirty="0">
                <a:ea typeface="Times New Roman" panose="02020603050405020304" pitchFamily="18" charset="0"/>
              </a:rPr>
              <a:t> </a:t>
            </a:r>
            <a:r>
              <a:rPr lang="en-US" altLang="zh-CN" sz="2400" dirty="0">
                <a:ea typeface="Times New Roman" panose="02020603050405020304" pitchFamily="18" charset="0"/>
              </a:rPr>
              <a:t>and</a:t>
            </a:r>
            <a:endParaRPr lang="zh-CN" altLang="en-US" dirty="0"/>
          </a:p>
        </p:txBody>
      </p:sp>
      <p:sp>
        <p:nvSpPr>
          <p:cNvPr id="7" name="内容占位符 1"/>
          <p:cNvSpPr>
            <a:spLocks noGrp="1"/>
          </p:cNvSpPr>
          <p:nvPr>
            <p:ph idx="1"/>
          </p:nvPr>
        </p:nvSpPr>
        <p:spPr>
          <a:xfrm>
            <a:off x="360854" y="4564325"/>
            <a:ext cx="11485848" cy="1754326"/>
          </a:xfrm>
          <a:solidFill>
            <a:srgbClr val="E8F6FD"/>
          </a:solidFill>
        </p:spPr>
        <p:txBody>
          <a:bodyPr/>
          <a:lstStyle/>
          <a:p>
            <a:r>
              <a:rPr lang="en-US" altLang="zh-CN" b="1" dirty="0" smtClean="0">
                <a:latin typeface="Times New Roman" panose="02020603050405020304" pitchFamily="18" charset="0"/>
                <a:ea typeface="宋体" panose="02010600030101010101" pitchFamily="2" charset="-122"/>
              </a:rPr>
              <a:t>                            as</a:t>
            </a:r>
            <a:r>
              <a:rPr lang="en-US" altLang="zh-CN" b="1" dirty="0" smtClean="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well</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as</a:t>
            </a:r>
            <a:r>
              <a:rPr lang="en-US" altLang="zh-CN" b="1" dirty="0">
                <a:latin typeface="Times New Roman" panose="02020603050405020304" pitchFamily="18" charset="0"/>
                <a:ea typeface="楷体" panose="02010609060101010101" pitchFamily="49" charset="-122"/>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与</a:t>
            </a:r>
            <a:r>
              <a:rPr lang="zh-CN" altLang="zh-CN" b="1" dirty="0">
                <a:ea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rPr>
              <a:t>and</a:t>
            </a:r>
            <a:r>
              <a:rPr lang="en-US" altLang="zh-CN" b="1" dirty="0">
                <a:latin typeface="Times New Roman" panose="02020603050405020304" pitchFamily="18" charset="0"/>
                <a:ea typeface="楷体" panose="02010609060101010101" pitchFamily="49" charset="-122"/>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的不同之处</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rPr>
              <a:t>and</a:t>
            </a:r>
            <a:r>
              <a:rPr lang="en-US" altLang="zh-CN" b="1" dirty="0">
                <a:latin typeface="Times New Roman" panose="02020603050405020304" pitchFamily="18" charset="0"/>
                <a:ea typeface="楷体" panose="02010609060101010101" pitchFamily="49" charset="-122"/>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连接的两个词是完全并列的</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是两个对等的主体</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而</a:t>
            </a:r>
            <a:r>
              <a:rPr lang="en-US" altLang="zh-CN" b="1" dirty="0">
                <a:latin typeface="Times New Roman" panose="02020603050405020304" pitchFamily="18" charset="0"/>
                <a:ea typeface="宋体" panose="02010600030101010101" pitchFamily="2" charset="-122"/>
              </a:rPr>
              <a:t>as</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well</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as</a:t>
            </a:r>
            <a:r>
              <a:rPr lang="en-US" altLang="zh-CN" b="1" dirty="0">
                <a:latin typeface="Times New Roman" panose="02020603050405020304" pitchFamily="18" charset="0"/>
                <a:ea typeface="楷体" panose="02010609060101010101" pitchFamily="49" charset="-122"/>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侧重点放在前面的词上</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它前面主体的重要性要大于后面主体。</a:t>
            </a:r>
            <a:endParaRPr lang="zh-CN" altLang="en-US" dirty="0"/>
          </a:p>
        </p:txBody>
      </p:sp>
      <p:pic>
        <p:nvPicPr>
          <p:cNvPr id="8" name="图片 7"/>
          <p:cNvPicPr>
            <a:picLocks noChangeAspect="1"/>
          </p:cNvPicPr>
          <p:nvPr/>
        </p:nvPicPr>
        <p:blipFill>
          <a:blip r:embed="rId1"/>
          <a:stretch>
            <a:fillRect/>
          </a:stretch>
        </p:blipFill>
        <p:spPr>
          <a:xfrm>
            <a:off x="377775" y="4726925"/>
            <a:ext cx="1742674" cy="46738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2559" y="332893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根据第四段最后一句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“Wu also offers his family some advice about staying fit after he checks their tongues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舌头</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online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可知，在检查完家人的舌头后，吴明还为他们提供了保持健康的建议。故填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advice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34567" y="1672748"/>
          <a:ext cx="11521280" cy="1684244"/>
        </p:xfrm>
        <a:graphic>
          <a:graphicData uri="http://schemas.openxmlformats.org/drawingml/2006/table">
            <a:tbl>
              <a:tblPr firstRow="1" firstCol="1" bandRow="1"/>
              <a:tblGrid>
                <a:gridCol w="2880320"/>
                <a:gridCol w="8640960"/>
              </a:tblGrid>
              <a:tr h="1684244">
                <a:tc>
                  <a:txBody>
                    <a:bodyPr/>
                    <a:lstStyle/>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 changes has</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happened to him</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 lives a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peaceful life.</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drinking tea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reading ancient books.</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 offers his family some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about staying fit.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矩形 3"/>
          <p:cNvSpPr/>
          <p:nvPr/>
        </p:nvSpPr>
        <p:spPr>
          <a:xfrm>
            <a:off x="6887294" y="2863210"/>
            <a:ext cx="1021433" cy="461665"/>
          </a:xfrm>
          <a:prstGeom prst="rect">
            <a:avLst/>
          </a:prstGeom>
        </p:spPr>
        <p:txBody>
          <a:bodyPr wrap="none">
            <a:spAutoFit/>
          </a:bodyPr>
          <a:lstStyle/>
          <a:p>
            <a:r>
              <a:rPr lang="en-US" altLang="zh-CN" sz="2400" dirty="0"/>
              <a:t>advice</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2559" y="29688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want to run a small traditional Chinese hospital in China or Germany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可知，吴明想在中国或德国开办一家小型的传统中医医院。故填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run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34567" y="1844824"/>
          <a:ext cx="11521280" cy="1097280"/>
        </p:xfrm>
        <a:graphic>
          <a:graphicData uri="http://schemas.openxmlformats.org/drawingml/2006/table">
            <a:tbl>
              <a:tblPr firstRow="1" firstCol="1" bandRow="1"/>
              <a:tblGrid>
                <a:gridCol w="2880320"/>
                <a:gridCol w="8640960"/>
              </a:tblGrid>
              <a:tr h="0">
                <a:tc>
                  <a:txBody>
                    <a:bodyPr/>
                    <a:lstStyle/>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 will he do</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 the future?</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 wants to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 small traditional Chinese hospital in China or Germany.</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矩形 3"/>
          <p:cNvSpPr/>
          <p:nvPr/>
        </p:nvSpPr>
        <p:spPr>
          <a:xfrm>
            <a:off x="5159102" y="1988975"/>
            <a:ext cx="663964" cy="461665"/>
          </a:xfrm>
          <a:prstGeom prst="rect">
            <a:avLst/>
          </a:prstGeom>
        </p:spPr>
        <p:txBody>
          <a:bodyPr wrap="none">
            <a:spAutoFit/>
          </a:bodyPr>
          <a:lstStyle/>
          <a:p>
            <a:r>
              <a:rPr lang="en-US" altLang="zh-CN" sz="2400" dirty="0"/>
              <a:t>run</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80928"/>
            <a:ext cx="11485848" cy="1130246"/>
          </a:xfrm>
        </p:spPr>
        <p:txBody>
          <a:bodyPr/>
          <a:lstStyle/>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主要讲述了德国青年吴明来河南学习中医的经历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分享中医对其生活方式的改变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并阐述了他对中西方文化的观点及未来传播中医文化的计划。</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385;FounderCES"/>
          <p:cNvPicPr/>
          <p:nvPr/>
        </p:nvPicPr>
        <p:blipFill>
          <a:blip r:embed="rId1"/>
          <a:stretch>
            <a:fillRect/>
          </a:stretch>
        </p:blipFill>
        <p:spPr>
          <a:xfrm>
            <a:off x="577736" y="2848333"/>
            <a:ext cx="1917070" cy="468115"/>
          </a:xfrm>
          <a:prstGeom prst="rect">
            <a:avLst/>
          </a:prstGeom>
        </p:spPr>
      </p:pic>
      <p:pic>
        <p:nvPicPr>
          <p:cNvPr id="5" name="图片 4"/>
          <p:cNvPicPr>
            <a:picLocks noChangeAspect="1"/>
          </p:cNvPicPr>
          <p:nvPr/>
        </p:nvPicPr>
        <p:blipFill>
          <a:blip r:embed="rId2"/>
          <a:stretch>
            <a:fillRect/>
          </a:stretch>
        </p:blipFill>
        <p:spPr>
          <a:xfrm>
            <a:off x="804553" y="1268760"/>
            <a:ext cx="10581307" cy="139205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46914"/>
            <a:ext cx="11485848" cy="3969385"/>
          </a:xfrm>
        </p:spPr>
        <p:txBody>
          <a:bodyPr/>
          <a:lstStyle/>
          <a:p>
            <a:pPr indent="609600" hangingPunct="0">
              <a:spcAft>
                <a:spcPts val="0"/>
              </a:spcAft>
              <a:tabLst>
                <a:tab pos="4050665" algn="l"/>
                <a:tab pos="7021195" algn="l"/>
                <a:tab pos="963168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German young man named Joel Mikael Walker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name: Wu Ming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went popular on social media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社交媒体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using traditional Chinese medical methods to save a girl who fell down while hiking.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Faced with sudden fame and praise online, Wu Ming said, “It’s not me</a:t>
            </a:r>
            <a:r>
              <a:rPr lang="en-US">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the wisdom of the ancients. I just used what my master taught me. He believed patients are doctors’ benefactors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恩人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 a doctor means gaining and testing experience through practice all the time.”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374232" y="1041264"/>
            <a:ext cx="3441946" cy="48407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118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 Ming came to Henan Province in 2015,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a rich traditional Chinese medicine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TCM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culture can be enjoyed because it is the hometown of 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Zhongjing,the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medical sage of ancient China. After one year of learning the Chinese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language,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started to learn Chinese medicine. “TCM is one of the best-saved treasures of Chinese culture,” said Wu Ming. He hopes to solve problems and understand Chinese culture by learning TCM.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Studying TCM also changed Wu’s mind and lifestyle. He used to stay up late. But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lives a balanced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peaceful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life,practising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good habits such as drinking tea as well as reading ancient books. The changes didn’t stop with himself—they began influencing his family care too. Wu also offers his family some advice about staying fit after he checks their tongues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舌头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online.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6798"/>
            <a:ext cx="11485848" cy="286131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Wu’s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opinion, there’s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big difference between China and western countries. “We are the same. Misunderstanding comes from being out of touch,” said Wu. For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future,Wu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Ming will firmly choose traditional Chinese medicine. “I want to run a small traditional Chinese hospital in China 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Germany,which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could serve as a bridge between the two countries and spread TCM and its culture.”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txBox="1"/>
          <p:nvPr/>
        </p:nvSpPr>
        <p:spPr bwMode="auto">
          <a:xfrm>
            <a:off x="362559"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根据第一段第一句</a:t>
            </a:r>
            <a:r>
              <a:rPr lang="en-US" altLang="zh-CN" b="1" dirty="0">
                <a:solidFill>
                  <a:srgbClr val="FF0000"/>
                </a:solidFill>
                <a:latin typeface="Times New Roman" panose="02020603050405020304" pitchFamily="18" charset="0"/>
                <a:ea typeface="宋体" panose="02010600030101010101" pitchFamily="2" charset="-122"/>
              </a:rPr>
              <a:t>“A German young man named Joel Mikael Walker </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Chinese name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ea typeface="Times New Roman" panose="02020603050405020304" pitchFamily="18" charset="0"/>
              </a:rPr>
              <a:t> </a:t>
            </a:r>
            <a:r>
              <a:rPr lang="en-US" altLang="zh-CN" b="1" dirty="0">
                <a:solidFill>
                  <a:srgbClr val="FF0000"/>
                </a:solidFill>
                <a:ea typeface="Times New Roman" panose="02020603050405020304" pitchFamily="18" charset="0"/>
              </a:rPr>
              <a:t>Wu Ming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可知，吴明是德国人。故填</a:t>
            </a:r>
            <a:r>
              <a:rPr lang="en-US" altLang="zh-CN" b="1" dirty="0">
                <a:solidFill>
                  <a:srgbClr val="FF0000"/>
                </a:solidFill>
                <a:latin typeface="Times New Roman" panose="02020603050405020304" pitchFamily="18" charset="0"/>
                <a:ea typeface="宋体" panose="02010600030101010101" pitchFamily="2" charset="-122"/>
              </a:rPr>
              <a:t>Germany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34567" y="1506666"/>
          <a:ext cx="11521280" cy="2194560"/>
        </p:xfrm>
        <a:graphic>
          <a:graphicData uri="http://schemas.openxmlformats.org/drawingml/2006/table">
            <a:tbl>
              <a:tblPr firstRow="1" firstCol="1" bandRow="1"/>
              <a:tblGrid>
                <a:gridCol w="2880320"/>
                <a:gridCol w="6336704"/>
                <a:gridCol w="2304256"/>
              </a:tblGrid>
              <a:tr h="0">
                <a:tc>
                  <a:txBody>
                    <a:bodyPr/>
                    <a:lstStyle/>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Joel Mikael Walker</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 name</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Wu Ming</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just" hangingPunct="0">
                        <a:lnSpc>
                          <a:spcPct val="150000"/>
                        </a:lnSpc>
                        <a:spcAft>
                          <a:spcPts val="0"/>
                        </a:spcAft>
                        <a:tabLst>
                          <a:tab pos="4050665" algn="l"/>
                          <a:tab pos="7021195" algn="l"/>
                          <a:tab pos="963168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hangingPunct="0">
                        <a:lnSpc>
                          <a:spcPct val="150000"/>
                        </a:lnSpc>
                        <a:spcAft>
                          <a:spcPts val="0"/>
                        </a:spcAft>
                        <a:tabLst>
                          <a:tab pos="4050665" algn="l"/>
                          <a:tab pos="7021195" algn="l"/>
                          <a:tab pos="963168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Country</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altLang="zh-CN" sz="2400" b="1" u="none"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0">
                <a:tc>
                  <a:txBody>
                    <a:bodyPr/>
                    <a:lstStyle/>
                    <a:p>
                      <a:pPr algn="ctr" hangingPunct="0">
                        <a:lnSpc>
                          <a:spcPct val="150000"/>
                        </a:lnSpc>
                        <a:spcAft>
                          <a:spcPts val="0"/>
                        </a:spcAft>
                        <a:tabLst>
                          <a:tab pos="4050665" algn="l"/>
                          <a:tab pos="7021195" algn="l"/>
                          <a:tab pos="963168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Where</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Henan Province</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0">
                <a:tc>
                  <a:txBody>
                    <a:bodyPr/>
                    <a:lstStyle/>
                    <a:p>
                      <a:pPr algn="ctr" hangingPunct="0">
                        <a:lnSpc>
                          <a:spcPct val="150000"/>
                        </a:lnSpc>
                        <a:spcAft>
                          <a:spcPts val="0"/>
                        </a:spcAft>
                        <a:tabLst>
                          <a:tab pos="4050665" algn="l"/>
                          <a:tab pos="7021195" algn="l"/>
                          <a:tab pos="963168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When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 2015</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bl>
          </a:graphicData>
        </a:graphic>
      </p:graphicFrame>
      <p:pic>
        <p:nvPicPr>
          <p:cNvPr id="4" name="cx40.jpg"/>
          <p:cNvPicPr/>
          <p:nvPr/>
        </p:nvPicPr>
        <p:blipFill>
          <a:blip r:embed="rId1"/>
          <a:stretch>
            <a:fillRect/>
          </a:stretch>
        </p:blipFill>
        <p:spPr>
          <a:xfrm>
            <a:off x="9839622" y="1650682"/>
            <a:ext cx="1670254" cy="1942316"/>
          </a:xfrm>
          <a:prstGeom prst="rect">
            <a:avLst/>
          </a:prstGeom>
        </p:spPr>
      </p:pic>
      <p:sp>
        <p:nvSpPr>
          <p:cNvPr id="6" name="矩形 5"/>
          <p:cNvSpPr/>
          <p:nvPr/>
        </p:nvSpPr>
        <p:spPr>
          <a:xfrm>
            <a:off x="3286894" y="2160175"/>
            <a:ext cx="338554" cy="461665"/>
          </a:xfrm>
          <a:prstGeom prst="rect">
            <a:avLst/>
          </a:prstGeom>
        </p:spPr>
        <p:txBody>
          <a:bodyPr wrap="none">
            <a:spAutoFit/>
          </a:bodyPr>
          <a:lstStyle/>
          <a:p>
            <a:r>
              <a:rPr lang="en-US" altLang="zh-CN" sz="2400" b="0" dirty="0">
                <a:solidFill>
                  <a:srgbClr val="000000"/>
                </a:solidFill>
                <a:uFill>
                  <a:solidFill>
                    <a:srgbClr val="000000"/>
                  </a:solidFill>
                </a:uFill>
                <a:cs typeface="Times New Roman" panose="02020603050405020304" pitchFamily="18" charset="0"/>
              </a:rPr>
              <a:t>1</a:t>
            </a:r>
            <a:endParaRPr lang="zh-CN" altLang="en-US" dirty="0"/>
          </a:p>
        </p:txBody>
      </p:sp>
      <p:sp>
        <p:nvSpPr>
          <p:cNvPr id="5" name="矩形 4"/>
          <p:cNvSpPr/>
          <p:nvPr/>
        </p:nvSpPr>
        <p:spPr>
          <a:xfrm>
            <a:off x="3502918" y="2110723"/>
            <a:ext cx="1431802" cy="461665"/>
          </a:xfrm>
          <a:prstGeom prst="rect">
            <a:avLst/>
          </a:prstGeom>
        </p:spPr>
        <p:txBody>
          <a:bodyPr wrap="none">
            <a:spAutoFit/>
          </a:bodyPr>
          <a:lstStyle/>
          <a:p>
            <a:r>
              <a:rPr lang="en-US" altLang="zh-CN" sz="2400" dirty="0"/>
              <a:t>Germany</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2559" y="30409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根据第三段中的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 one-year of learning the Chinese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language,he</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started to learn Chinese medicine</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可知，在一年的中文学习之后，他开始学习中医。故填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medicine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34567" y="1871612"/>
          <a:ext cx="11521280" cy="1097280"/>
        </p:xfrm>
        <a:graphic>
          <a:graphicData uri="http://schemas.openxmlformats.org/drawingml/2006/table">
            <a:tbl>
              <a:tblPr firstRow="1" firstCol="1" bandRow="1"/>
              <a:tblGrid>
                <a:gridCol w="2880320"/>
                <a:gridCol w="8640960"/>
              </a:tblGrid>
              <a:tr h="0">
                <a:tc>
                  <a:txBody>
                    <a:bodyPr/>
                    <a:lstStyle/>
                    <a:p>
                      <a:pPr algn="l"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 has he learned</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 China?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After one-year of learning the Chinese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language,he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started to learn Chinese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矩形 4"/>
          <p:cNvSpPr/>
          <p:nvPr/>
        </p:nvSpPr>
        <p:spPr>
          <a:xfrm>
            <a:off x="4473706" y="2511491"/>
            <a:ext cx="1362874" cy="461665"/>
          </a:xfrm>
          <a:prstGeom prst="rect">
            <a:avLst/>
          </a:prstGeom>
        </p:spPr>
        <p:txBody>
          <a:bodyPr wrap="none">
            <a:spAutoFit/>
          </a:bodyPr>
          <a:lstStyle/>
          <a:p>
            <a:r>
              <a:rPr lang="en-US" altLang="zh-CN" sz="2400" dirty="0"/>
              <a:t>medicine</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2559" y="3604073"/>
            <a:ext cx="11485848" cy="1481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根据第一段后半句</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after using traditional Chinese medical methods to save a girl who fell down while hiking”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可知，他使用中医救了女孩；介词后接动名词形式。故填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2559" y="2176871"/>
            <a:ext cx="11485848" cy="1481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根据第一段后半句</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after using traditional Chinese medical methods to save a girl who fell down while hiking”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可知，他救了一个在徒步旅行中摔倒的女孩；谓语动词用过去式。故填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saved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34567" y="1052736"/>
          <a:ext cx="11521280" cy="1097280"/>
        </p:xfrm>
        <a:graphic>
          <a:graphicData uri="http://schemas.openxmlformats.org/drawingml/2006/table">
            <a:tbl>
              <a:tblPr firstRow="1" firstCol="1" bandRow="1"/>
              <a:tblGrid>
                <a:gridCol w="2880320"/>
                <a:gridCol w="8640960"/>
              </a:tblGrid>
              <a:tr h="0">
                <a:tc>
                  <a:txBody>
                    <a:bodyPr/>
                    <a:lstStyle/>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 made him</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famous and popular?</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 girl who fell down while hiking by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traditional Chinese medical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矩形 4"/>
          <p:cNvSpPr/>
          <p:nvPr/>
        </p:nvSpPr>
        <p:spPr>
          <a:xfrm>
            <a:off x="3943962" y="1056563"/>
            <a:ext cx="920445" cy="572464"/>
          </a:xfrm>
          <a:prstGeom prst="rect">
            <a:avLst/>
          </a:prstGeom>
        </p:spPr>
        <p:txBody>
          <a:bodyPr wrap="none">
            <a:spAutoFit/>
          </a:bodyPr>
          <a:lstStyle/>
          <a:p>
            <a:pPr>
              <a:lnSpc>
                <a:spcPct val="130000"/>
              </a:lnSpc>
            </a:pPr>
            <a:r>
              <a:rPr lang="en-US" altLang="zh-CN" sz="2400" dirty="0"/>
              <a:t>saved</a:t>
            </a:r>
            <a:endParaRPr lang="zh-CN" altLang="en-US" dirty="0"/>
          </a:p>
        </p:txBody>
      </p:sp>
      <p:sp>
        <p:nvSpPr>
          <p:cNvPr id="7" name="矩形 6"/>
          <p:cNvSpPr/>
          <p:nvPr/>
        </p:nvSpPr>
        <p:spPr>
          <a:xfrm>
            <a:off x="9600913" y="999390"/>
            <a:ext cx="886781" cy="572464"/>
          </a:xfrm>
          <a:prstGeom prst="rect">
            <a:avLst/>
          </a:prstGeom>
        </p:spPr>
        <p:txBody>
          <a:bodyPr wrap="none">
            <a:spAutoFit/>
          </a:bodyPr>
          <a:lstStyle/>
          <a:p>
            <a:pPr>
              <a:lnSpc>
                <a:spcPct val="130000"/>
              </a:lnSpc>
            </a:pPr>
            <a:r>
              <a:rPr lang="en-US" altLang="zh-CN" sz="2400" dirty="0"/>
              <a:t>using</a:t>
            </a:r>
            <a:endParaRPr lang="zh-CN" altLang="en-US" dirty="0"/>
          </a:p>
        </p:txBody>
      </p:sp>
      <p:sp>
        <p:nvSpPr>
          <p:cNvPr id="8" name="内容占位符 1"/>
          <p:cNvSpPr txBox="1"/>
          <p:nvPr/>
        </p:nvSpPr>
        <p:spPr bwMode="auto">
          <a:xfrm>
            <a:off x="362559" y="5013176"/>
            <a:ext cx="11485848" cy="1481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根据第一段后半句</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after using traditional Chinese medical methods to save a girl who fell down while hiking”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可知，在使用了传统的中医治疗方法后，他成功救了一名在徒步旅行时摔倒的女孩。故填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methods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5512922" y="1594924"/>
            <a:ext cx="1297150" cy="572464"/>
          </a:xfrm>
          <a:prstGeom prst="rect">
            <a:avLst/>
          </a:prstGeom>
        </p:spPr>
        <p:txBody>
          <a:bodyPr wrap="none">
            <a:spAutoFit/>
          </a:bodyPr>
          <a:lstStyle/>
          <a:p>
            <a:pPr>
              <a:lnSpc>
                <a:spcPct val="130000"/>
              </a:lnSpc>
            </a:pPr>
            <a:r>
              <a:rPr lang="en-US" altLang="zh-CN" sz="2400" dirty="0"/>
              <a:t>methods</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2559" y="386104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根据第四段中的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practising</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good habits such as drinking tea as well as reading ancient books”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可知，他养成了喝茶与阅读古书的好习惯；时态与前句的时态一致，为一般现在时，且主语为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，谓语动词应用第三人称单数形式。故填</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practises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2559" y="270892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根据第四段中的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now,he</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lives a balanced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平衡的</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peaceful life</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可知，现在他过着平衡且平静的生活。 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balanced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34567" y="1052736"/>
          <a:ext cx="11521280" cy="1645920"/>
        </p:xfrm>
        <a:graphic>
          <a:graphicData uri="http://schemas.openxmlformats.org/drawingml/2006/table">
            <a:tbl>
              <a:tblPr firstRow="1" firstCol="1" bandRow="1"/>
              <a:tblGrid>
                <a:gridCol w="2880320"/>
                <a:gridCol w="8640960"/>
              </a:tblGrid>
              <a:tr h="0">
                <a:tc>
                  <a:txBody>
                    <a:bodyPr/>
                    <a:lstStyle/>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 changes has</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happened to him?</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 lives a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peaceful life.</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drinking tea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reading ancient books.</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 offers his family some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about staying fit.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矩形 3"/>
          <p:cNvSpPr/>
          <p:nvPr/>
        </p:nvSpPr>
        <p:spPr>
          <a:xfrm>
            <a:off x="5090770" y="1124744"/>
            <a:ext cx="1364476" cy="461665"/>
          </a:xfrm>
          <a:prstGeom prst="rect">
            <a:avLst/>
          </a:prstGeom>
        </p:spPr>
        <p:txBody>
          <a:bodyPr wrap="none">
            <a:spAutoFit/>
          </a:bodyPr>
          <a:lstStyle/>
          <a:p>
            <a:r>
              <a:rPr lang="en-US" altLang="zh-CN" sz="2400" dirty="0"/>
              <a:t>balanced</a:t>
            </a:r>
            <a:endParaRPr lang="zh-CN" altLang="en-US" dirty="0"/>
          </a:p>
        </p:txBody>
      </p:sp>
      <p:sp>
        <p:nvSpPr>
          <p:cNvPr id="6" name="矩形 5"/>
          <p:cNvSpPr/>
          <p:nvPr/>
        </p:nvSpPr>
        <p:spPr>
          <a:xfrm>
            <a:off x="3909613" y="1608494"/>
            <a:ext cx="1364476" cy="461665"/>
          </a:xfrm>
          <a:prstGeom prst="rect">
            <a:avLst/>
          </a:prstGeom>
        </p:spPr>
        <p:txBody>
          <a:bodyPr wrap="none">
            <a:spAutoFit/>
          </a:bodyPr>
          <a:lstStyle/>
          <a:p>
            <a:r>
              <a:rPr lang="en-US" altLang="zh-CN" sz="2400" dirty="0" err="1"/>
              <a:t>practises</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4358</Words>
  <Application>WPS 演示</Application>
  <PresentationFormat>自定义</PresentationFormat>
  <Paragraphs>116</Paragraphs>
  <Slides>12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12</vt:i4>
      </vt:variant>
    </vt:vector>
  </HeadingPairs>
  <TitlesOfParts>
    <vt:vector size="22"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475</cp:revision>
  <dcterms:created xsi:type="dcterms:W3CDTF">2020-11-06T05:24:00Z</dcterms:created>
  <dcterms:modified xsi:type="dcterms:W3CDTF">2025-09-18T06:49:50Z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